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68" r:id="rId2"/>
    <p:sldId id="269" r:id="rId3"/>
    <p:sldId id="270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412776"/>
            <a:ext cx="7408333" cy="489654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800" dirty="0" smtClean="0"/>
              <a:t>П А 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/>
              <a:t> </a:t>
            </a:r>
            <a:r>
              <a:rPr lang="ru-RU" sz="2800" dirty="0" err="1" smtClean="0"/>
              <a:t>С</a:t>
            </a:r>
            <a:r>
              <a:rPr lang="ru-RU" sz="2800" dirty="0" smtClean="0"/>
              <a:t> А Ж И Р</a:t>
            </a:r>
          </a:p>
          <a:p>
            <a:pPr marL="0" indent="0">
              <a:buNone/>
            </a:pPr>
            <a:r>
              <a:rPr lang="ru-RU" sz="2800" dirty="0" smtClean="0"/>
              <a:t>Х О </a:t>
            </a:r>
            <a:r>
              <a:rPr lang="ru-RU" sz="2800" dirty="0" smtClean="0">
                <a:solidFill>
                  <a:srgbClr val="FF0000"/>
                </a:solidFill>
              </a:rPr>
              <a:t>К</a:t>
            </a:r>
            <a:r>
              <a:rPr lang="ru-RU" sz="2800" dirty="0" smtClean="0"/>
              <a:t> </a:t>
            </a:r>
            <a:r>
              <a:rPr lang="ru-RU" sz="2800" dirty="0" err="1" smtClean="0"/>
              <a:t>К</a:t>
            </a:r>
            <a:r>
              <a:rPr lang="ru-RU" sz="2800" dirty="0" smtClean="0"/>
              <a:t> Е Й</a:t>
            </a:r>
          </a:p>
          <a:p>
            <a:pPr marL="0" indent="0">
              <a:buNone/>
            </a:pPr>
            <a:r>
              <a:rPr lang="ru-RU" sz="2800" dirty="0" smtClean="0"/>
              <a:t>К А </a:t>
            </a:r>
            <a:r>
              <a:rPr lang="ru-RU" sz="2800" dirty="0" smtClean="0">
                <a:solidFill>
                  <a:srgbClr val="FF0000"/>
                </a:solidFill>
              </a:rPr>
              <a:t>Л</a:t>
            </a:r>
            <a:r>
              <a:rPr lang="ru-RU" sz="2800" dirty="0" smtClean="0"/>
              <a:t> Е Н Д А Р Ь</a:t>
            </a:r>
          </a:p>
          <a:p>
            <a:pPr marL="0" indent="0">
              <a:buNone/>
            </a:pPr>
            <a:r>
              <a:rPr lang="ru-RU" sz="2800" dirty="0" smtClean="0"/>
              <a:t>С Т 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 Л И Ц А</a:t>
            </a:r>
          </a:p>
          <a:p>
            <a:pPr marL="0" indent="0">
              <a:buNone/>
            </a:pPr>
            <a:r>
              <a:rPr lang="ru-RU" sz="2800" dirty="0" smtClean="0"/>
              <a:t>П Е 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 А Л</a:t>
            </a:r>
          </a:p>
          <a:p>
            <a:pPr marL="0" indent="0">
              <a:buNone/>
            </a:pPr>
            <a:r>
              <a:rPr lang="ru-RU" sz="2800" dirty="0" smtClean="0"/>
              <a:t>О Б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  Д</a:t>
            </a:r>
          </a:p>
          <a:p>
            <a:pPr marL="0" indent="0">
              <a:buNone/>
            </a:pPr>
            <a:r>
              <a:rPr lang="ru-RU" sz="2800" dirty="0" smtClean="0"/>
              <a:t>Т О 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 </a:t>
            </a:r>
            <a:r>
              <a:rPr lang="ru-RU" sz="2800" dirty="0" err="1" smtClean="0"/>
              <a:t>Н</a:t>
            </a:r>
            <a:r>
              <a:rPr lang="ru-RU" sz="2800" dirty="0" smtClean="0"/>
              <a:t> А</a:t>
            </a:r>
          </a:p>
          <a:p>
            <a:pPr marL="0" indent="0">
              <a:buNone/>
            </a:pPr>
            <a:r>
              <a:rPr lang="ru-RU" sz="2800" dirty="0" smtClean="0"/>
              <a:t>У Л </a:t>
            </a:r>
            <a:r>
              <a:rPr lang="ru-RU" sz="2800" dirty="0" smtClean="0">
                <a:solidFill>
                  <a:srgbClr val="FF0000"/>
                </a:solidFill>
              </a:rPr>
              <a:t>И </a:t>
            </a:r>
            <a:r>
              <a:rPr lang="ru-RU" sz="2800" dirty="0" smtClean="0"/>
              <a:t>Ц А</a:t>
            </a:r>
          </a:p>
          <a:p>
            <a:pPr marL="0" indent="0">
              <a:buNone/>
            </a:pPr>
            <a:r>
              <a:rPr lang="ru-RU" sz="2800" dirty="0" smtClean="0"/>
              <a:t>О Д 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 Ж Д 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034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Милая Родина!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6656" y="1556792"/>
            <a:ext cx="3822192" cy="504056"/>
          </a:xfrm>
        </p:spPr>
        <p:txBody>
          <a:bodyPr/>
          <a:lstStyle/>
          <a:p>
            <a:r>
              <a:rPr lang="ru-RU" dirty="0" smtClean="0"/>
              <a:t>1 группа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2060848"/>
            <a:ext cx="4252103" cy="269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      Я узнаю тебя </a:t>
            </a:r>
            <a:r>
              <a:rPr lang="ru-RU" sz="1800" u="sng" dirty="0" smtClean="0"/>
              <a:t>в голосе</a:t>
            </a:r>
            <a:r>
              <a:rPr lang="ru-RU" sz="1800" dirty="0" smtClean="0"/>
              <a:t> диктора,</a:t>
            </a:r>
          </a:p>
          <a:p>
            <a:pPr marL="0" indent="0">
              <a:buNone/>
            </a:pPr>
            <a:r>
              <a:rPr lang="ru-RU" sz="1800" dirty="0" smtClean="0"/>
              <a:t>    </a:t>
            </a:r>
            <a:r>
              <a:rPr lang="ru-RU" sz="1800" u="sng" dirty="0" smtClean="0"/>
              <a:t>В лязге</a:t>
            </a:r>
            <a:r>
              <a:rPr lang="ru-RU" sz="1800" dirty="0" smtClean="0"/>
              <a:t> лебёдок, морских якорей,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В атомной станции, </a:t>
            </a:r>
            <a:r>
              <a:rPr lang="ru-RU" sz="1800" u="sng" dirty="0" smtClean="0"/>
              <a:t>в запуске</a:t>
            </a:r>
            <a:r>
              <a:rPr lang="ru-RU" sz="1800" dirty="0" smtClean="0"/>
              <a:t> спутников,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</a:t>
            </a:r>
            <a:r>
              <a:rPr lang="ru-RU" sz="1800" u="sng" dirty="0" smtClean="0"/>
              <a:t>В рёве</a:t>
            </a:r>
            <a:r>
              <a:rPr lang="ru-RU" sz="1800" dirty="0" smtClean="0"/>
              <a:t> пропеллеров, </a:t>
            </a:r>
            <a:r>
              <a:rPr lang="ru-RU" sz="1800" u="sng" dirty="0" smtClean="0"/>
              <a:t>в шуме</a:t>
            </a:r>
            <a:r>
              <a:rPr lang="ru-RU" sz="1800" dirty="0" smtClean="0"/>
              <a:t> людей.</a:t>
            </a:r>
          </a:p>
          <a:p>
            <a:pPr marL="0" indent="0" algn="r">
              <a:buNone/>
            </a:pPr>
            <a:r>
              <a:rPr lang="ru-RU" sz="1800" dirty="0"/>
              <a:t> </a:t>
            </a:r>
            <a:r>
              <a:rPr lang="ru-RU" sz="1800" dirty="0" smtClean="0"/>
              <a:t>В. Боков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3822192" cy="639762"/>
          </a:xfrm>
        </p:spPr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88024" y="2060848"/>
            <a:ext cx="4324112" cy="269716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Над лугом,</a:t>
            </a:r>
            <a:r>
              <a:rPr lang="ru-RU" dirty="0"/>
              <a:t> </a:t>
            </a:r>
            <a:r>
              <a:rPr lang="ru-RU" u="sng" dirty="0"/>
              <a:t>над рекой,</a:t>
            </a:r>
            <a:r>
              <a:rPr lang="ru-RU" dirty="0"/>
              <a:t> </a:t>
            </a:r>
            <a:r>
              <a:rPr lang="ru-RU" u="sng" dirty="0"/>
              <a:t>над бором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Стоит такая </a:t>
            </a:r>
            <a:r>
              <a:rPr lang="ru-RU" u="sng" dirty="0"/>
              <a:t>тишина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Что слышно, как по косогорам</a:t>
            </a:r>
          </a:p>
          <a:p>
            <a:pPr marL="0" indent="0">
              <a:buNone/>
            </a:pPr>
            <a:r>
              <a:rPr lang="ru-RU" dirty="0"/>
              <a:t>Наверх взбирается </a:t>
            </a:r>
            <a:r>
              <a:rPr lang="ru-RU" u="sng" dirty="0"/>
              <a:t>луна.</a:t>
            </a:r>
            <a:endParaRPr lang="ru-RU" dirty="0"/>
          </a:p>
          <a:p>
            <a:pPr marL="0" indent="0" algn="r">
              <a:buNone/>
            </a:pPr>
            <a:r>
              <a:rPr lang="ru-RU" dirty="0"/>
              <a:t>Г. Глушков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12136" y="4935343"/>
            <a:ext cx="45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</a:rPr>
              <a:t>     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4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Своей работой на уроке: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u="sng" dirty="0"/>
              <a:t>«Я </a:t>
            </a:r>
            <a:r>
              <a:rPr lang="ru-RU" u="sng" dirty="0" smtClean="0"/>
              <a:t>доволен!»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r>
              <a:rPr lang="ru-RU" u="sng" dirty="0"/>
              <a:t>«Не совсем доволен»</a:t>
            </a:r>
            <a:r>
              <a:rPr lang="ru-RU" dirty="0"/>
              <a:t>   </a:t>
            </a:r>
          </a:p>
          <a:p>
            <a:pPr marL="0" indent="0">
              <a:buNone/>
            </a:pPr>
            <a:r>
              <a:rPr lang="ru-RU" dirty="0"/>
              <a:t>                                   </a:t>
            </a:r>
            <a:r>
              <a:rPr lang="ru-RU" dirty="0" smtClean="0"/>
              <a:t>                   </a:t>
            </a:r>
            <a:r>
              <a:rPr lang="ru-RU" u="sng" dirty="0"/>
              <a:t>«Не доволен»            </a:t>
            </a:r>
            <a:endParaRPr lang="ru-RU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9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склонения имён существительных.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883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  склонение                      2 склонение                3 склонение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М. р.  - а, - я.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М.р</a:t>
            </a:r>
            <a:r>
              <a:rPr lang="ru-RU" dirty="0" smtClean="0">
                <a:solidFill>
                  <a:schemeClr val="tx1"/>
                </a:solidFill>
              </a:rPr>
              <a:t>. -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Ж.р</a:t>
            </a:r>
            <a:r>
              <a:rPr lang="ru-RU" dirty="0" smtClean="0">
                <a:solidFill>
                  <a:schemeClr val="tx1"/>
                </a:solidFill>
              </a:rPr>
              <a:t>.  -  ь,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Ж.р</a:t>
            </a:r>
            <a:r>
              <a:rPr lang="ru-RU" dirty="0" smtClean="0">
                <a:solidFill>
                  <a:schemeClr val="tx1"/>
                </a:solidFill>
              </a:rPr>
              <a:t>.   - а, - я                         Ср. р.  - о, - е.   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Папа                                    дом                                      ночь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Мама                                  село                                     жизнь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Склонение имён существительных.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2132856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27818" y="2133600"/>
            <a:ext cx="224735" cy="215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5085184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окно пахнуло утренней свежестью. </a:t>
            </a:r>
          </a:p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Наша деревня находится в лесистой местности.</a:t>
            </a:r>
          </a:p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Очень полезен сок из моркови.</a:t>
            </a:r>
          </a:p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белой скатерти темнело чернильное пятно. </a:t>
            </a:r>
          </a:p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усталости дрожали и подгибались ноги. </a:t>
            </a:r>
          </a:p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лесу пахло сыростью и грибами. </a:t>
            </a:r>
          </a:p>
          <a:p>
            <a:pPr marL="742950" indent="-742950">
              <a:buAutoNum type="arabicPeriod"/>
            </a:pP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степи ехал на лошади всадник. </a:t>
            </a:r>
            <a:r>
              <a:rPr lang="ru-RU" sz="2400" dirty="0" smtClean="0"/>
              <a:t>	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8000"/>
                </a:solidFill>
              </a:rPr>
              <a:t>Выпишите существительные 3-го склонения в начальной форме. Подчеркните орфограммы.</a:t>
            </a:r>
            <a:endParaRPr lang="ru-RU" sz="3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Свеж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сть, мес</a:t>
            </a:r>
            <a:r>
              <a:rPr lang="ru-RU" sz="6600" dirty="0" smtClean="0">
                <a:solidFill>
                  <a:srgbClr val="FF0000"/>
                </a:solidFill>
              </a:rPr>
              <a:t>т</a:t>
            </a:r>
            <a:r>
              <a:rPr lang="ru-RU" sz="6600" dirty="0" smtClean="0"/>
              <a:t>ность, </a:t>
            </a:r>
            <a:r>
              <a:rPr lang="ru-RU" sz="6600" dirty="0"/>
              <a:t>м</a:t>
            </a:r>
            <a:r>
              <a:rPr lang="ru-RU" sz="6600" dirty="0">
                <a:solidFill>
                  <a:srgbClr val="FF0000"/>
                </a:solidFill>
              </a:rPr>
              <a:t>о</a:t>
            </a:r>
            <a:r>
              <a:rPr lang="ru-RU" sz="6600" dirty="0"/>
              <a:t>рко</a:t>
            </a:r>
            <a:r>
              <a:rPr lang="ru-RU" sz="6600" dirty="0">
                <a:solidFill>
                  <a:srgbClr val="FF0000"/>
                </a:solidFill>
              </a:rPr>
              <a:t>в</a:t>
            </a:r>
            <a:r>
              <a:rPr lang="ru-RU" sz="6600" dirty="0"/>
              <a:t>ь, скат</a:t>
            </a:r>
            <a:r>
              <a:rPr lang="ru-RU" sz="6600" dirty="0" smtClean="0">
                <a:solidFill>
                  <a:srgbClr val="FF0000"/>
                </a:solidFill>
              </a:rPr>
              <a:t>е</a:t>
            </a:r>
            <a:r>
              <a:rPr lang="ru-RU" sz="6600" dirty="0" smtClean="0"/>
              <a:t>рть, устал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сть, сырость, степь, лоша</a:t>
            </a:r>
            <a:r>
              <a:rPr lang="ru-RU" sz="6600" dirty="0" smtClean="0">
                <a:solidFill>
                  <a:srgbClr val="FF0000"/>
                </a:solidFill>
              </a:rPr>
              <a:t>д</a:t>
            </a:r>
            <a:r>
              <a:rPr lang="ru-RU" sz="6600" dirty="0" smtClean="0"/>
              <a:t>ь.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8000"/>
                </a:solidFill>
              </a:rPr>
              <a:t>Проверка</a:t>
            </a:r>
            <a:endParaRPr lang="ru-R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9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</a:t>
            </a:r>
          </a:p>
          <a:p>
            <a:pPr marL="0" indent="0">
              <a:buNone/>
            </a:pPr>
            <a:r>
              <a:rPr lang="ru-RU" dirty="0" smtClean="0"/>
              <a:t>В предложении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chemeClr val="tx1"/>
                </a:solidFill>
              </a:rPr>
              <a:t>«По </a:t>
            </a:r>
            <a:r>
              <a:rPr lang="ru-RU" i="1" smtClean="0">
                <a:solidFill>
                  <a:schemeClr val="tx1"/>
                </a:solidFill>
              </a:rPr>
              <a:t>земле стелются </a:t>
            </a:r>
            <a:r>
              <a:rPr lang="ru-RU" i="1" dirty="0" smtClean="0">
                <a:solidFill>
                  <a:schemeClr val="tx1"/>
                </a:solidFill>
              </a:rPr>
              <a:t>клочья тумана» </a:t>
            </a:r>
          </a:p>
          <a:p>
            <a:pPr marL="0" indent="0">
              <a:buNone/>
            </a:pPr>
            <a:r>
              <a:rPr lang="ru-RU" dirty="0" smtClean="0"/>
              <a:t>три имени существительных: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земле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клочья, тумана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Выделяю окончания. </a:t>
            </a:r>
          </a:p>
          <a:p>
            <a:pPr marL="0" indent="0">
              <a:buNone/>
            </a:pPr>
            <a:r>
              <a:rPr lang="ru-RU" dirty="0" smtClean="0"/>
              <a:t>В слове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емле</a:t>
            </a:r>
            <a:r>
              <a:rPr lang="ru-RU" i="1" dirty="0" smtClean="0"/>
              <a:t> </a:t>
            </a:r>
            <a:r>
              <a:rPr lang="ru-RU" dirty="0" smtClean="0"/>
              <a:t>окончание –е. Это существительное </a:t>
            </a:r>
            <a:r>
              <a:rPr lang="ru-RU" dirty="0"/>
              <a:t>2</a:t>
            </a:r>
            <a:r>
              <a:rPr lang="ru-RU" dirty="0" smtClean="0"/>
              <a:t>-го склонения. В слове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лочья</a:t>
            </a:r>
            <a:r>
              <a:rPr lang="ru-RU" i="1" dirty="0" smtClean="0"/>
              <a:t> </a:t>
            </a:r>
            <a:r>
              <a:rPr lang="ru-RU" dirty="0" smtClean="0"/>
              <a:t>окончание –я. Это существительное 1-го склонения. </a:t>
            </a:r>
          </a:p>
          <a:p>
            <a:pPr marL="0" indent="0">
              <a:buNone/>
            </a:pPr>
            <a:r>
              <a:rPr lang="ru-RU" dirty="0" smtClean="0"/>
              <a:t>В слове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тумана</a:t>
            </a:r>
            <a:r>
              <a:rPr lang="ru-RU" i="1" dirty="0" smtClean="0"/>
              <a:t> </a:t>
            </a:r>
            <a:r>
              <a:rPr lang="ru-RU" dirty="0" smtClean="0"/>
              <a:t>окончание –а. Это существительное 1-го склонения.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8000"/>
                </a:solidFill>
              </a:rPr>
              <a:t>Прочитайте рассуждение ученика, </a:t>
            </a:r>
            <a:br>
              <a:rPr lang="ru-RU" sz="3200" dirty="0" smtClean="0">
                <a:solidFill>
                  <a:srgbClr val="008000"/>
                </a:solidFill>
              </a:rPr>
            </a:br>
            <a:r>
              <a:rPr lang="ru-RU" sz="3200" dirty="0" smtClean="0">
                <a:solidFill>
                  <a:srgbClr val="008000"/>
                </a:solidFill>
              </a:rPr>
              <a:t>найдите ошибку</a:t>
            </a:r>
            <a:endParaRPr lang="ru-RU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склонения.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8000"/>
                </a:solidFill>
              </a:rPr>
              <a:t>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1.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Ставлю слово в начальную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форму  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И.п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dirty="0" err="1" smtClean="0">
                <a:solidFill>
                  <a:srgbClr val="1F497D">
                    <a:lumMod val="75000"/>
                  </a:srgbClr>
                </a:solidFill>
              </a:rPr>
              <a:t>д.ч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.)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2. Определяю р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од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Нахожу окончание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4.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Определяю склонение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53492"/>
            <a:ext cx="7408333" cy="4172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Катались на машине, шли по площади, отплыл от пристани, приехал к бабушке, плыли по реке, кружились в воздухе, прошли по тропинке к пристани, отдыхали в лагере, свернули с дороги к роще.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56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Катались на машине (1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шли по площади (3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отплыл от </a:t>
            </a:r>
            <a:r>
              <a:rPr lang="ru-RU" sz="3600" dirty="0" smtClean="0">
                <a:solidFill>
                  <a:schemeClr val="tx1"/>
                </a:solidFill>
              </a:rPr>
              <a:t>пристани (3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приехал </a:t>
            </a:r>
            <a:r>
              <a:rPr lang="ru-RU" sz="3600" dirty="0">
                <a:solidFill>
                  <a:schemeClr val="tx1"/>
                </a:solidFill>
              </a:rPr>
              <a:t>к </a:t>
            </a:r>
            <a:r>
              <a:rPr lang="ru-RU" sz="3600" dirty="0" smtClean="0">
                <a:solidFill>
                  <a:schemeClr val="tx1"/>
                </a:solidFill>
              </a:rPr>
              <a:t>бабушке (1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плыли </a:t>
            </a:r>
            <a:r>
              <a:rPr lang="ru-RU" sz="3600" dirty="0">
                <a:solidFill>
                  <a:schemeClr val="tx1"/>
                </a:solidFill>
              </a:rPr>
              <a:t>по </a:t>
            </a:r>
            <a:r>
              <a:rPr lang="ru-RU" sz="3600" dirty="0" smtClean="0">
                <a:solidFill>
                  <a:schemeClr val="tx1"/>
                </a:solidFill>
              </a:rPr>
              <a:t>реке (1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кружились </a:t>
            </a:r>
            <a:r>
              <a:rPr lang="ru-RU" sz="3600" dirty="0">
                <a:solidFill>
                  <a:schemeClr val="tx1"/>
                </a:solidFill>
              </a:rPr>
              <a:t>в </a:t>
            </a:r>
            <a:r>
              <a:rPr lang="ru-RU" sz="3600" dirty="0" smtClean="0">
                <a:solidFill>
                  <a:schemeClr val="tx1"/>
                </a:solidFill>
              </a:rPr>
              <a:t>воздухе (2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прошли </a:t>
            </a:r>
            <a:r>
              <a:rPr lang="ru-RU" sz="3600" dirty="0">
                <a:solidFill>
                  <a:schemeClr val="tx1"/>
                </a:solidFill>
              </a:rPr>
              <a:t>по </a:t>
            </a:r>
            <a:r>
              <a:rPr lang="ru-RU" sz="3600" dirty="0" smtClean="0">
                <a:solidFill>
                  <a:schemeClr val="tx1"/>
                </a:solidFill>
              </a:rPr>
              <a:t>тропинке (1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 </a:t>
            </a:r>
            <a:r>
              <a:rPr lang="ru-RU" sz="3600" dirty="0">
                <a:solidFill>
                  <a:schemeClr val="tx1"/>
                </a:solidFill>
              </a:rPr>
              <a:t>к </a:t>
            </a:r>
            <a:r>
              <a:rPr lang="ru-RU" sz="3600" dirty="0" smtClean="0">
                <a:solidFill>
                  <a:schemeClr val="tx1"/>
                </a:solidFill>
              </a:rPr>
              <a:t>пристани (3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отдыхали </a:t>
            </a:r>
            <a:r>
              <a:rPr lang="ru-RU" sz="3600" dirty="0">
                <a:solidFill>
                  <a:schemeClr val="tx1"/>
                </a:solidFill>
              </a:rPr>
              <a:t>в </a:t>
            </a:r>
            <a:r>
              <a:rPr lang="ru-RU" sz="3600" dirty="0" smtClean="0">
                <a:solidFill>
                  <a:schemeClr val="tx1"/>
                </a:solidFill>
              </a:rPr>
              <a:t>лагере (2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.),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свернули </a:t>
            </a:r>
            <a:r>
              <a:rPr lang="ru-RU" sz="3600" dirty="0">
                <a:solidFill>
                  <a:schemeClr val="tx1"/>
                </a:solidFill>
              </a:rPr>
              <a:t>с </a:t>
            </a:r>
            <a:r>
              <a:rPr lang="ru-RU" sz="3600" dirty="0" smtClean="0">
                <a:solidFill>
                  <a:schemeClr val="tx1"/>
                </a:solidFill>
              </a:rPr>
              <a:t>дороги (1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 </a:t>
            </a:r>
            <a:r>
              <a:rPr lang="ru-RU" sz="3600" dirty="0">
                <a:solidFill>
                  <a:schemeClr val="tx1"/>
                </a:solidFill>
              </a:rPr>
              <a:t>к </a:t>
            </a:r>
            <a:r>
              <a:rPr lang="ru-RU" sz="3600" dirty="0" smtClean="0">
                <a:solidFill>
                  <a:schemeClr val="tx1"/>
                </a:solidFill>
              </a:rPr>
              <a:t>роще (1 </a:t>
            </a:r>
            <a:r>
              <a:rPr lang="ru-RU" sz="3600" dirty="0" err="1" smtClean="0">
                <a:solidFill>
                  <a:schemeClr val="tx1"/>
                </a:solidFill>
              </a:rPr>
              <a:t>скл</a:t>
            </a:r>
            <a:r>
              <a:rPr lang="ru-RU" sz="3600" dirty="0" smtClean="0">
                <a:solidFill>
                  <a:schemeClr val="tx1"/>
                </a:solidFill>
              </a:rPr>
              <a:t>.).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08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500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Типы склонения имён существительных.</vt:lpstr>
      <vt:lpstr>Склонение имён существительных.</vt:lpstr>
      <vt:lpstr>Выпишите существительные 3-го склонения в начальной форме. Подчеркните орфограммы.</vt:lpstr>
      <vt:lpstr>Проверка</vt:lpstr>
      <vt:lpstr>Прочитайте рассуждение ученика,  найдите ошибку</vt:lpstr>
      <vt:lpstr>Алгоритм определения склонения.</vt:lpstr>
      <vt:lpstr>Самостоятельная работа.</vt:lpstr>
      <vt:lpstr>Проверка.</vt:lpstr>
      <vt:lpstr>Милая Родина!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склонения. Алгоритм определения склонения.</dc:title>
  <dc:creator>Ведун</dc:creator>
  <cp:lastModifiedBy>ШК-ПК</cp:lastModifiedBy>
  <cp:revision>43</cp:revision>
  <dcterms:created xsi:type="dcterms:W3CDTF">2015-11-22T16:29:57Z</dcterms:created>
  <dcterms:modified xsi:type="dcterms:W3CDTF">2023-03-04T19:30:05Z</dcterms:modified>
</cp:coreProperties>
</file>