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4" r:id="rId6"/>
    <p:sldId id="265" r:id="rId7"/>
    <p:sldId id="268" r:id="rId8"/>
    <p:sldId id="267" r:id="rId9"/>
    <p:sldId id="270" r:id="rId10"/>
    <p:sldId id="261" r:id="rId11"/>
    <p:sldId id="273" r:id="rId12"/>
    <p:sldId id="274" r:id="rId13"/>
    <p:sldId id="311" r:id="rId14"/>
    <p:sldId id="263" r:id="rId15"/>
    <p:sldId id="306" r:id="rId16"/>
    <p:sldId id="266" r:id="rId17"/>
    <p:sldId id="278" r:id="rId18"/>
    <p:sldId id="280" r:id="rId19"/>
    <p:sldId id="310" r:id="rId20"/>
    <p:sldId id="304" r:id="rId21"/>
    <p:sldId id="284" r:id="rId22"/>
    <p:sldId id="286" r:id="rId23"/>
    <p:sldId id="289" r:id="rId24"/>
    <p:sldId id="291" r:id="rId25"/>
    <p:sldId id="293" r:id="rId26"/>
    <p:sldId id="292" r:id="rId27"/>
    <p:sldId id="295" r:id="rId28"/>
    <p:sldId id="290" r:id="rId29"/>
    <p:sldId id="297" r:id="rId30"/>
    <p:sldId id="302" r:id="rId31"/>
    <p:sldId id="299" r:id="rId32"/>
    <p:sldId id="294" r:id="rId33"/>
    <p:sldId id="29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600000"/>
    <a:srgbClr val="460000"/>
    <a:srgbClr val="E0A248"/>
    <a:srgbClr val="F9AB6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5BFA-1C12-414F-8BA8-54A5722FB842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9FA8-8426-4239-A878-B3742DED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1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9FA8-8426-4239-A878-B3742DED7B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D187-1DE8-46A6-8876-82EF8CC3D88D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2391-60E8-4D1F-BF4F-927F5B487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5.jpeg"/><Relationship Id="rId7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kukryniks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28670"/>
            <a:ext cx="3500462" cy="4652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000108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         </a:t>
            </a:r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Русский   </a:t>
            </a:r>
          </a:p>
          <a:p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   народный</a:t>
            </a:r>
          </a:p>
          <a:p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   характер</a:t>
            </a:r>
          </a:p>
          <a:p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   в сказе</a:t>
            </a:r>
          </a:p>
          <a:p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Н.С. Лескова</a:t>
            </a:r>
          </a:p>
          <a:p>
            <a:r>
              <a:rPr lang="ru-RU" sz="4800" b="1" dirty="0" smtClean="0">
                <a:solidFill>
                  <a:srgbClr val="460000"/>
                </a:solidFill>
                <a:latin typeface="Trebuchet MS" pitchFamily="34" charset="0"/>
                <a:ea typeface="Kozuka Mincho Pro B" pitchFamily="18" charset="-128"/>
                <a:cs typeface="Mongolian Baiti" pitchFamily="66" charset="0"/>
              </a:rPr>
              <a:t>   «Левша»</a:t>
            </a:r>
            <a:endParaRPr lang="ru-RU" sz="4800" b="1" dirty="0">
              <a:solidFill>
                <a:srgbClr val="460000"/>
              </a:solidFill>
              <a:latin typeface="Trebuchet MS" pitchFamily="34" charset="0"/>
              <a:ea typeface="Kozuka Mincho Pro B" pitchFamily="18" charset="-128"/>
              <a:cs typeface="Mongolian Baiti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86314" y="928670"/>
            <a:ext cx="3500462" cy="1588"/>
          </a:xfrm>
          <a:prstGeom prst="lin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4" y="5572140"/>
            <a:ext cx="3500462" cy="1588"/>
          </a:xfrm>
          <a:prstGeom prst="lin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463785" y="3250405"/>
            <a:ext cx="4644264" cy="794"/>
          </a:xfrm>
          <a:prstGeom prst="lin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965041" y="3250405"/>
            <a:ext cx="4644264" cy="794"/>
          </a:xfrm>
          <a:prstGeom prst="line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dennimm.narod.ru/kukryniks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165825" cy="4643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21495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Левша на приёме у царя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dennimm.narod.ru/kukryniksy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357686" cy="58508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428868"/>
            <a:ext cx="3000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Левш</a:t>
            </a:r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а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в Англии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dennimm.narod.ru/kukryniksy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86248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000240"/>
            <a:ext cx="4286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Возвращение     </a:t>
            </a:r>
          </a:p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левши </a:t>
            </a:r>
          </a:p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в Петербург.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Смерть левши.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6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Что хотел сказать            </a:t>
            </a:r>
          </a:p>
          <a:p>
            <a:pPr lvl="0"/>
            <a:r>
              <a:rPr lang="ru-RU" sz="6000" b="1" dirty="0" smtClean="0">
                <a:solidFill>
                  <a:srgbClr val="6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    нам автор? </a:t>
            </a:r>
            <a:endParaRPr lang="ru-RU" sz="6000" b="1" dirty="0">
              <a:solidFill>
                <a:srgbClr val="6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3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496"/>
            <a:ext cx="4429156" cy="31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027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Автор рассказал о судьбе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простого тульского мастера,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таланте народных умельцев.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460000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Он</a:t>
            </a:r>
            <a:r>
              <a:rPr kumimoji="0" lang="ru-RU" sz="3600" b="1" u="none" strike="noStrike" cap="none" normalizeH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хотел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вызвать в читателе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чувство гордости за Россию,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за её умельцев.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Автор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рассказал о бесправии   народа, о гибели талантов в России.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46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55776" y="758309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«Лесков – это  писатель</a:t>
            </a:r>
          </a:p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с самыми  глубокими      </a:t>
            </a:r>
          </a:p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корнями в народе. </a:t>
            </a:r>
          </a:p>
          <a:p>
            <a:pPr algn="r"/>
            <a:r>
              <a:rPr lang="ru-RU" sz="40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Читая его книги, </a:t>
            </a:r>
          </a:p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лучше чувствуешь </a:t>
            </a:r>
            <a:endParaRPr lang="ru-RU" sz="40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Русь со 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всем её </a:t>
            </a:r>
          </a:p>
          <a:p>
            <a:pPr algn="r"/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дурным  и хорошим»</a:t>
            </a:r>
          </a:p>
          <a:p>
            <a:pPr algn="r"/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Максим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Го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рький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</a:t>
            </a:r>
            <a:endParaRPr lang="ru-RU" sz="36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5" name="Picture 6" descr="les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619902" cy="3286148"/>
          </a:xfrm>
          <a:prstGeom prst="rect">
            <a:avLst/>
          </a:prstGeom>
          <a:noFill/>
        </p:spPr>
      </p:pic>
      <p:sp>
        <p:nvSpPr>
          <p:cNvPr id="2" name="Управляющая кнопка: в начало 1">
            <a:hlinkClick r:id="rId4" action="ppaction://hlinksldjump" highlightClick="1"/>
          </p:cNvPr>
          <p:cNvSpPr/>
          <p:nvPr/>
        </p:nvSpPr>
        <p:spPr>
          <a:xfrm>
            <a:off x="647495" y="5301208"/>
            <a:ext cx="864096" cy="720080"/>
          </a:xfrm>
          <a:prstGeom prst="actionButtonBeginning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857364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6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6600" b="1" dirty="0" smtClean="0">
                <a:solidFill>
                  <a:srgbClr val="46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Левша – символ      </a:t>
            </a:r>
          </a:p>
          <a:p>
            <a:pPr lvl="0"/>
            <a:r>
              <a:rPr lang="ru-RU" sz="6600" b="1" dirty="0" smtClean="0">
                <a:solidFill>
                  <a:srgbClr val="46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 русского  народа</a:t>
            </a:r>
            <a:endParaRPr lang="ru-RU" sz="6600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7153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rebuchet MS" pitchFamily="34" charset="0"/>
              </a:rPr>
              <a:t>             </a:t>
            </a:r>
            <a:r>
              <a:rPr lang="ru-RU" sz="5400" b="1" dirty="0" smtClean="0">
                <a:solidFill>
                  <a:srgbClr val="460000"/>
                </a:solidFill>
                <a:latin typeface="Trebuchet MS" pitchFamily="34" charset="0"/>
              </a:rPr>
              <a:t>Символ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-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это предмет или слово ,    </a:t>
            </a:r>
          </a:p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которые  передают смысл   </a:t>
            </a:r>
          </a:p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чего-либо.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   Символ  помогает   </a:t>
            </a:r>
          </a:p>
          <a:p>
            <a:r>
              <a:rPr lang="ru-RU" sz="4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  догадаться о том,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что хотел сказать автор.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020-020-khudozhniki-Kukryniks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642918"/>
            <a:ext cx="4114800" cy="417195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sp>
        <p:nvSpPr>
          <p:cNvPr id="7" name="Выноска со стрелкой вправо 6"/>
          <p:cNvSpPr/>
          <p:nvPr/>
        </p:nvSpPr>
        <p:spPr>
          <a:xfrm>
            <a:off x="428596" y="857232"/>
            <a:ext cx="2143140" cy="2928958"/>
          </a:xfrm>
          <a:prstGeom prst="right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Н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Ш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Н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С</a:t>
            </a:r>
          </a:p>
          <a:p>
            <a:pPr algn="ctr"/>
            <a:r>
              <a:rPr lang="ru-RU" sz="2000" b="1" dirty="0" smtClean="0">
                <a:solidFill>
                  <a:srgbClr val="7B0E03"/>
                </a:solidFill>
                <a:latin typeface="Trebuchet MS" pitchFamily="34" charset="0"/>
              </a:rPr>
              <a:t>Т</a:t>
            </a:r>
          </a:p>
          <a:p>
            <a:pPr algn="ctr"/>
            <a:r>
              <a:rPr lang="ru-RU" sz="2000" b="1" dirty="0" err="1" smtClean="0">
                <a:solidFill>
                  <a:srgbClr val="7B0E03"/>
                </a:solidFill>
                <a:latin typeface="Trebuchet MS" pitchFamily="34" charset="0"/>
              </a:rPr>
              <a:t>ь</a:t>
            </a:r>
            <a:endParaRPr lang="ru-RU" sz="2000" b="1" dirty="0">
              <a:solidFill>
                <a:srgbClr val="7B0E03"/>
              </a:solidFill>
              <a:latin typeface="Trebuchet MS" pitchFamily="34" charset="0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500826" y="785794"/>
            <a:ext cx="2071702" cy="3071834"/>
          </a:xfrm>
          <a:prstGeom prst="left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B0E03"/>
                </a:solidFill>
                <a:latin typeface="Trebuchet MS" pitchFamily="34" charset="0"/>
              </a:rPr>
              <a:t>речь</a:t>
            </a:r>
            <a:endParaRPr lang="ru-RU" sz="2800" b="1" dirty="0">
              <a:solidFill>
                <a:srgbClr val="7B0E03"/>
              </a:solidFill>
              <a:latin typeface="Trebuchet MS" pitchFamily="34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 rot="1880430">
            <a:off x="783917" y="3916913"/>
            <a:ext cx="2326483" cy="2112471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B0E03"/>
                </a:solidFill>
              </a:rPr>
              <a:t>образование</a:t>
            </a:r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571868" y="4500570"/>
            <a:ext cx="2357454" cy="2000264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B0E03"/>
                </a:solidFill>
              </a:rPr>
              <a:t>отноше</a:t>
            </a:r>
            <a:r>
              <a:rPr lang="ru-RU" sz="2800" b="1" dirty="0" err="1" smtClean="0">
                <a:solidFill>
                  <a:srgbClr val="7B0E03"/>
                </a:solidFill>
                <a:latin typeface="Times New Roman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7B0E03"/>
                </a:solidFill>
              </a:rPr>
              <a:t>ние</a:t>
            </a:r>
            <a:r>
              <a:rPr lang="ru-RU" sz="2800" b="1" dirty="0" smtClean="0">
                <a:solidFill>
                  <a:srgbClr val="7B0E03"/>
                </a:solidFill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rgbClr val="7B0E03"/>
                </a:solidFill>
              </a:rPr>
              <a:t>к Родине</a:t>
            </a:r>
          </a:p>
          <a:p>
            <a:pPr algn="ctr"/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 rot="19396983">
            <a:off x="6157896" y="3895101"/>
            <a:ext cx="2082128" cy="2212525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B0E03"/>
                </a:solidFill>
              </a:rPr>
              <a:t>поведение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357554" y="857232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Левша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 rot="10800000">
            <a:off x="6572264" y="3714752"/>
            <a:ext cx="1857388" cy="1071570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6357950" y="1071546"/>
            <a:ext cx="1857388" cy="1071570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 rot="10800000">
            <a:off x="428596" y="3714752"/>
            <a:ext cx="1857388" cy="1071570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7B0E03"/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3428992" y="1571612"/>
            <a:ext cx="1857388" cy="1071570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 rot="10800000">
            <a:off x="285720" y="1071546"/>
            <a:ext cx="1857388" cy="1071570"/>
          </a:xfrm>
          <a:prstGeom prst="upArrowCallout">
            <a:avLst/>
          </a:prstGeom>
          <a:solidFill>
            <a:srgbClr val="E0A248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B0E0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285860"/>
            <a:ext cx="138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</a:rPr>
              <a:t>вне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</a:rPr>
              <a:t>шность</a:t>
            </a:r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</a:rPr>
              <a:t>образова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</a:rPr>
              <a:t>ние</a:t>
            </a:r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1214422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60000"/>
                </a:solidFill>
              </a:rPr>
              <a:t>речь</a:t>
            </a:r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378619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</a:rPr>
              <a:t>Отноше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</a:rPr>
              <a:t>ние</a:t>
            </a:r>
            <a:endParaRPr lang="ru-RU" b="1" dirty="0" smtClean="0">
              <a:solidFill>
                <a:srgbClr val="460000"/>
              </a:solidFill>
            </a:endParaRPr>
          </a:p>
          <a:p>
            <a:r>
              <a:rPr lang="ru-RU" b="1" dirty="0" smtClean="0">
                <a:solidFill>
                  <a:srgbClr val="460000"/>
                </a:solidFill>
              </a:rPr>
              <a:t> к </a:t>
            </a:r>
            <a:r>
              <a:rPr lang="ru-RU" b="1" dirty="0" err="1" smtClean="0">
                <a:solidFill>
                  <a:srgbClr val="460000"/>
                </a:solidFill>
              </a:rPr>
              <a:t>Ро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</a:rPr>
              <a:t>дине</a:t>
            </a:r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1714488"/>
            <a:ext cx="20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</a:rPr>
              <a:t>поведе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</a:rPr>
              <a:t>ние</a:t>
            </a:r>
            <a:endParaRPr lang="ru-RU" b="1" dirty="0">
              <a:solidFill>
                <a:srgbClr val="46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2285992"/>
            <a:ext cx="177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некраси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неопря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тный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неаккура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тный</a:t>
            </a:r>
            <a:endParaRPr lang="ru-RU" sz="1600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500063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необразо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ванный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тала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нтливый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мастер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500063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рный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Оте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честву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лю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бит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Ро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дину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патрио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т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неподку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пный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2428868"/>
            <a:ext cx="332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речь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проста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я,наро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дная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мно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го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непра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вильных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cs typeface="Times New Roman" pitchFamily="18" charset="0"/>
              </a:rPr>
              <a:t> слов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90533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скро</a:t>
            </a:r>
            <a:r>
              <a:rPr lang="ru-RU" b="1" dirty="0" err="1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мный</a:t>
            </a:r>
            <a:r>
              <a:rPr lang="ru-RU" b="1" dirty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просто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lang="ru-RU" b="1" dirty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трудолюби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вый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lang="ru-RU" b="1" dirty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смека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листый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пьёт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спиртно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рит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бо</a:t>
            </a:r>
            <a:r>
              <a:rPr lang="ru-RU" b="1" dirty="0" err="1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га</a:t>
            </a:r>
            <a:endParaRPr lang="ru-RU" b="1" dirty="0">
              <a:solidFill>
                <a:srgbClr val="460000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насто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йчивый</a:t>
            </a:r>
            <a:endParaRPr lang="ru-RU" b="1" dirty="0" smtClean="0">
              <a:solidFill>
                <a:srgbClr val="46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краси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вой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душо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ea typeface="Calibri" pitchFamily="34" charset="0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й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00298" y="642918"/>
            <a:ext cx="664370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«Лесков – это  писатель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с самыми  глубокими     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корнями в народе.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</a:t>
            </a:r>
          </a:p>
          <a:p>
            <a:r>
              <a:rPr lang="ru-RU" sz="40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Читая его книги,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лучше чувствуешь Русь 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 со всем её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дурным  и хорошим»</a:t>
            </a:r>
          </a:p>
          <a:p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Максим Горький</a:t>
            </a:r>
          </a:p>
          <a:p>
            <a:r>
              <a:rPr lang="ru-RU" sz="28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</a:t>
            </a:r>
            <a:endParaRPr lang="ru-RU" sz="36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5" name="Picture 6" descr="les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61990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928670"/>
            <a:ext cx="91440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Левша -  главный герой сказа,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талантливый мастер,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 "человечиной душой".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Это совесть народа,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символ народного таланта, собирательный  образ всего народа, талантливый безымянный мастер,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 котором держится Россия.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214422"/>
            <a:ext cx="9715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«…там, где </a:t>
            </a:r>
            <a:r>
              <a:rPr lang="ru-RU" sz="4400" b="1" i="1" dirty="0" err="1" smtClean="0">
                <a:solidFill>
                  <a:srgbClr val="460000"/>
                </a:solidFill>
                <a:latin typeface="Trebuchet MS" pitchFamily="34" charset="0"/>
              </a:rPr>
              <a:t>стои</a:t>
            </a:r>
            <a:r>
              <a:rPr lang="ru-RU" sz="4400" b="1" i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4400" b="1" i="1" dirty="0" err="1" smtClean="0">
                <a:solidFill>
                  <a:srgbClr val="460000"/>
                </a:solidFill>
                <a:latin typeface="Trebuchet MS" pitchFamily="34" charset="0"/>
              </a:rPr>
              <a:t>т</a:t>
            </a:r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«левша», </a:t>
            </a:r>
          </a:p>
          <a:p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 надо читать «русский народ»</a:t>
            </a:r>
          </a:p>
          <a:p>
            <a:endParaRPr lang="ru-RU" sz="3600" b="1" i="1" dirty="0">
              <a:solidFill>
                <a:srgbClr val="460000"/>
              </a:solidFill>
              <a:latin typeface="Trebuchet MS" pitchFamily="34" charset="0"/>
            </a:endParaRPr>
          </a:p>
          <a:p>
            <a:endParaRPr lang="ru-RU" sz="3600" b="1" i="1" dirty="0" smtClean="0">
              <a:solidFill>
                <a:srgbClr val="46000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8584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«У него хоть и шуба  </a:t>
            </a:r>
            <a:r>
              <a:rPr lang="ru-RU" sz="4400" b="1" i="1" dirty="0" err="1" smtClean="0">
                <a:solidFill>
                  <a:srgbClr val="460000"/>
                </a:solidFill>
                <a:latin typeface="Trebuchet MS" pitchFamily="34" charset="0"/>
              </a:rPr>
              <a:t>овечкина</a:t>
            </a:r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,</a:t>
            </a:r>
          </a:p>
          <a:p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 так душа </a:t>
            </a:r>
            <a:r>
              <a:rPr lang="ru-RU" sz="4400" b="1" i="1" dirty="0" err="1" smtClean="0">
                <a:solidFill>
                  <a:srgbClr val="460000"/>
                </a:solidFill>
                <a:latin typeface="Trebuchet MS" pitchFamily="34" charset="0"/>
              </a:rPr>
              <a:t>человечкина</a:t>
            </a:r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».</a:t>
            </a:r>
          </a:p>
          <a:p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/>
            </a:r>
            <a:b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</a:br>
            <a:r>
              <a:rPr lang="ru-RU" sz="4400" b="1" i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Н.С. Лесков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283608" y="5661248"/>
            <a:ext cx="864096" cy="720080"/>
          </a:xfrm>
          <a:prstGeom prst="actionButtonBeginning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857232"/>
            <a:ext cx="6357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460000"/>
                </a:solidFill>
                <a:latin typeface="Trebuchet MS" pitchFamily="34" charset="0"/>
              </a:rPr>
              <a:t>История </a:t>
            </a:r>
          </a:p>
          <a:p>
            <a:pPr algn="ctr"/>
            <a:r>
              <a:rPr lang="ru-RU" sz="6600" b="1" dirty="0" smtClean="0">
                <a:solidFill>
                  <a:srgbClr val="460000"/>
                </a:solidFill>
                <a:latin typeface="Trebuchet MS" pitchFamily="34" charset="0"/>
              </a:rPr>
              <a:t>в лицах</a:t>
            </a:r>
          </a:p>
        </p:txBody>
      </p:sp>
      <p:pic>
        <p:nvPicPr>
          <p:cNvPr id="4" name="Рисунок 3" descr="c8f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000372"/>
            <a:ext cx="4572000" cy="3147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267597329_romanovy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3429024" cy="4692349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357158" y="714356"/>
            <a:ext cx="3714776" cy="5286412"/>
          </a:xfrm>
          <a:prstGeom prst="frame">
            <a:avLst/>
          </a:prstGeom>
          <a:solidFill>
            <a:srgbClr val="E0A248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276872"/>
            <a:ext cx="47149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Александр 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русский император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который правил  государством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 1801-го по 1825-й год.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r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1142984"/>
            <a:ext cx="3170177" cy="4605729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500034" y="714356"/>
            <a:ext cx="3714776" cy="5286412"/>
          </a:xfrm>
          <a:prstGeom prst="frame">
            <a:avLst/>
          </a:prstGeom>
          <a:solidFill>
            <a:srgbClr val="E0A248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045464"/>
            <a:ext cx="45005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Император Николай Павлович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брат Александра I,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правил Российским государством с1825 по 1855-й год.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 descr="Dawe_George-ZZZ-Portrait_of_Matvey_I._Platov_(1751-1818)_(copy_after_the_1814_original_made_in_Britain_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286147" cy="4071942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428596" y="1000108"/>
            <a:ext cx="3429024" cy="4857784"/>
          </a:xfrm>
          <a:prstGeom prst="frame">
            <a:avLst/>
          </a:prstGeom>
          <a:solidFill>
            <a:srgbClr val="E0A248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208329"/>
            <a:ext cx="50720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Платов Матвей Иванович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800" b="1" i="0" u="none" strike="noStrike" cap="none" normalizeH="0" dirty="0" smtClean="0">
              <a:ln>
                <a:noFill/>
              </a:ln>
              <a:solidFill>
                <a:srgbClr val="460000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атаман Донского казачьего войска, герой войны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6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 Наполеоном.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60000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Выноска со стрелкой вниз 2"/>
          <p:cNvSpPr/>
          <p:nvPr/>
        </p:nvSpPr>
        <p:spPr>
          <a:xfrm>
            <a:off x="285720" y="785794"/>
            <a:ext cx="2071702" cy="1643074"/>
          </a:xfrm>
          <a:prstGeom prst="downArrowCallout">
            <a:avLst/>
          </a:prstGeom>
          <a:solidFill>
            <a:srgbClr val="E0A248"/>
          </a:solidFill>
          <a:ln w="317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460000"/>
                </a:solidFill>
                <a:latin typeface="Century Schoolbook" pitchFamily="18" charset="0"/>
              </a:rPr>
              <a:t>    </a:t>
            </a:r>
            <a:r>
              <a:rPr lang="ru-RU" sz="2000" b="1" dirty="0" smtClean="0">
                <a:solidFill>
                  <a:srgbClr val="460000"/>
                </a:solidFill>
                <a:latin typeface="Century Schoolbook" pitchFamily="18" charset="0"/>
              </a:rPr>
              <a:t>Александр </a:t>
            </a:r>
          </a:p>
          <a:p>
            <a:r>
              <a:rPr lang="ru-RU" sz="2000" b="1" dirty="0" smtClean="0">
                <a:solidFill>
                  <a:srgbClr val="460000"/>
                </a:solidFill>
                <a:latin typeface="Century Schoolbook" pitchFamily="18" charset="0"/>
              </a:rPr>
              <a:t>    Павлович   </a:t>
            </a:r>
          </a:p>
          <a:p>
            <a:pPr algn="ctr"/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643306" y="785794"/>
            <a:ext cx="2071702" cy="1643074"/>
          </a:xfrm>
          <a:prstGeom prst="downArrowCallout">
            <a:avLst/>
          </a:prstGeom>
          <a:solidFill>
            <a:srgbClr val="E0A248"/>
          </a:solidFill>
          <a:ln w="317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60000"/>
                </a:solidFill>
                <a:latin typeface="Century Schoolbook" pitchFamily="18" charset="0"/>
              </a:rPr>
              <a:t> </a:t>
            </a:r>
            <a:r>
              <a:rPr lang="ru-RU" sz="2000" b="1" dirty="0" smtClean="0">
                <a:solidFill>
                  <a:srgbClr val="460000"/>
                </a:solidFill>
                <a:latin typeface="Century Schoolbook" pitchFamily="18" charset="0"/>
              </a:rPr>
              <a:t>Николай Павлович</a:t>
            </a:r>
            <a:r>
              <a:rPr lang="ru-RU" sz="2000" b="1" dirty="0" smtClean="0">
                <a:solidFill>
                  <a:srgbClr val="9E1304"/>
                </a:solidFill>
                <a:latin typeface="Century Schoolbook" pitchFamily="18" charset="0"/>
              </a:rPr>
              <a:t>     </a:t>
            </a: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715140" y="785794"/>
            <a:ext cx="2071702" cy="1643074"/>
          </a:xfrm>
          <a:prstGeom prst="downArrowCallout">
            <a:avLst/>
          </a:prstGeom>
          <a:solidFill>
            <a:srgbClr val="E0A248"/>
          </a:solidFill>
          <a:ln w="317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 smtClean="0">
                <a:solidFill>
                  <a:srgbClr val="460000"/>
                </a:solidFill>
                <a:latin typeface="Century Schoolbook" pitchFamily="18" charset="0"/>
              </a:rPr>
              <a:t>Пла</a:t>
            </a:r>
            <a:r>
              <a:rPr lang="ru-RU" sz="2000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sz="2000" b="1" dirty="0" err="1" smtClean="0">
                <a:solidFill>
                  <a:srgbClr val="460000"/>
                </a:solidFill>
                <a:latin typeface="Century Schoolbook" pitchFamily="18" charset="0"/>
              </a:rPr>
              <a:t>тов</a:t>
            </a:r>
            <a:endParaRPr lang="ru-RU" sz="2000" dirty="0" smtClean="0">
              <a:solidFill>
                <a:srgbClr val="460000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571744"/>
            <a:ext cx="87868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равноду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шие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патриоти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зм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патриоти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зм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к русским   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насто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йчивость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прямота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тала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нтам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справедли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вость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че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стность</a:t>
            </a:r>
            <a:endParaRPr lang="ru-RU" sz="2800" b="1" dirty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гру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бость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интере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с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пья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нство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к 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иностра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нному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</a:t>
            </a:r>
          </a:p>
          <a:p>
            <a:r>
              <a:rPr lang="ru-RU" sz="28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          </a:t>
            </a:r>
            <a:endParaRPr lang="ru-RU" sz="2800" b="1" dirty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тра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та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казны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endParaRPr lang="ru-RU" sz="28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2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                                     </a:t>
            </a:r>
          </a:p>
          <a:p>
            <a:r>
              <a:rPr lang="ru-RU" sz="24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                                                                                                                  </a:t>
            </a:r>
            <a:endParaRPr lang="ru-RU" sz="2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4282" y="642918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Правители  далеки от народа,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безответственно и преступно относятся к 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народу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600000"/>
              </a:solidFill>
              <a:latin typeface="Trebuchet MS" pitchFamily="34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  Не верховная власть озабочена честью и славой государства, а простые тульские 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мужики. 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Они-то и берегут честь и славу России, составляют её надежду.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600000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  <a:cs typeface="Times New Roman" pitchFamily="18" charset="0"/>
              </a:rPr>
              <a:t>   Автор помогает понять трагическую судьбу народа.</a:t>
            </a:r>
            <a:endParaRPr lang="ru-RU" sz="3200" b="1" dirty="0">
              <a:solidFill>
                <a:srgbClr val="600000"/>
              </a:solidFill>
              <a:latin typeface="Trebuchet MS" pitchFamily="34" charset="0"/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137060" y="5709829"/>
            <a:ext cx="864096" cy="720080"/>
          </a:xfrm>
          <a:prstGeom prst="actionButtonBeginning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714356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00000"/>
                </a:solidFill>
                <a:latin typeface="Trebuchet MS" pitchFamily="34" charset="0"/>
              </a:rPr>
              <a:t>Современные </a:t>
            </a:r>
          </a:p>
          <a:p>
            <a:pPr algn="ctr"/>
            <a:r>
              <a:rPr lang="ru-RU" sz="6600" b="1" dirty="0" smtClean="0">
                <a:solidFill>
                  <a:srgbClr val="600000"/>
                </a:solidFill>
                <a:latin typeface="Trebuchet MS" pitchFamily="34" charset="0"/>
              </a:rPr>
              <a:t>Левши</a:t>
            </a:r>
            <a:endParaRPr lang="ru-RU" sz="6600" b="1" dirty="0">
              <a:solidFill>
                <a:srgbClr val="60000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928934"/>
            <a:ext cx="72866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rebuchet MS" pitchFamily="34" charset="0"/>
              </a:rPr>
              <a:t>Левш</a:t>
            </a:r>
            <a:r>
              <a:rPr lang="ru-RU" sz="3600" b="1" i="1" dirty="0">
                <a:solidFill>
                  <a:srgbClr val="C00000"/>
                </a:solidFill>
                <a:latin typeface="Trebuchet MS" pitchFamily="34" charset="0"/>
              </a:rPr>
              <a:t>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</a:rPr>
              <a:t>в русском языке  стало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rebuchet MS" pitchFamily="34" charset="0"/>
              </a:rPr>
              <a:t>     нарицательным именем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</a:rPr>
              <a:t>. </a:t>
            </a:r>
          </a:p>
          <a:p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</a:rPr>
              <a:t>Так сейчас называют талантливого   мастера из народа, мастера </a:t>
            </a:r>
          </a:p>
          <a:p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  <a:latin typeface="Trebuchet MS" pitchFamily="34" charset="0"/>
              </a:rPr>
              <a:t>с «золотыми руками»</a:t>
            </a:r>
            <a:r>
              <a:rPr lang="ru-RU" sz="3200" b="1" dirty="0" smtClean="0">
                <a:solidFill>
                  <a:srgbClr val="600000"/>
                </a:solidFill>
                <a:latin typeface="Trebuchet MS" pitchFamily="34" charset="0"/>
              </a:rPr>
              <a:t>. </a:t>
            </a:r>
            <a:endParaRPr lang="ru-RU" sz="3200" b="1" dirty="0">
              <a:solidFill>
                <a:srgbClr val="600000"/>
              </a:solidFill>
              <a:latin typeface="Trebuchet MS" pitchFamily="34" charset="0"/>
            </a:endParaRPr>
          </a:p>
        </p:txBody>
      </p:sp>
      <p:pic>
        <p:nvPicPr>
          <p:cNvPr id="7" name="Рисунок 6" descr="Без имени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474695"/>
            <a:ext cx="1428760" cy="168751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214810" y="78579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00000"/>
                </a:solidFill>
                <a:latin typeface="Trebuchet MS" pitchFamily="34" charset="0"/>
              </a:rPr>
              <a:t>. </a:t>
            </a:r>
            <a:endParaRPr lang="ru-RU" sz="2800" b="1" dirty="0">
              <a:solidFill>
                <a:srgbClr val="600000"/>
              </a:solidFill>
              <a:latin typeface="Trebuchet MS" pitchFamily="34" charset="0"/>
            </a:endParaRPr>
          </a:p>
        </p:txBody>
      </p:sp>
      <p:pic>
        <p:nvPicPr>
          <p:cNvPr id="5126" name="Picture 6" descr="Мастера микроминиатю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351450" cy="2214578"/>
          </a:xfrm>
          <a:prstGeom prst="rect">
            <a:avLst/>
          </a:prstGeom>
          <a:noFill/>
          <a:ln w="25400">
            <a:solidFill>
              <a:srgbClr val="86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5786" y="300037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60000"/>
                </a:solidFill>
              </a:rPr>
              <a:t>В.М. </a:t>
            </a:r>
            <a:r>
              <a:rPr lang="ru-RU" sz="2800" b="1" dirty="0" err="1" smtClean="0">
                <a:solidFill>
                  <a:srgbClr val="460000"/>
                </a:solidFill>
              </a:rPr>
              <a:t>Ани</a:t>
            </a:r>
            <a:r>
              <a:rPr lang="ru-RU" sz="2800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sz="2800" b="1" dirty="0" err="1" smtClean="0">
                <a:solidFill>
                  <a:srgbClr val="460000"/>
                </a:solidFill>
              </a:rPr>
              <a:t>скин</a:t>
            </a:r>
            <a:endParaRPr lang="ru-RU" sz="2800" b="1" dirty="0">
              <a:solidFill>
                <a:srgbClr val="4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71480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   Владимир </a:t>
            </a:r>
            <a:r>
              <a:rPr lang="ru-RU" sz="2000" b="1" dirty="0" err="1" smtClean="0">
                <a:solidFill>
                  <a:srgbClr val="460000"/>
                </a:solidFill>
                <a:latin typeface="Trebuchet MS" pitchFamily="34" charset="0"/>
              </a:rPr>
              <a:t>Анискин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из Сибири делает миниатюры уже 15 лет.</a:t>
            </a:r>
          </a:p>
          <a:p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    В обычной жизни он занимается научной работой. </a:t>
            </a:r>
          </a:p>
          <a:p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   На срезе макового зёрнышка  мастер поместил 20 самолётов,</a:t>
            </a:r>
          </a:p>
          <a:p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а на рисовом зёрнышке</a:t>
            </a:r>
          </a:p>
          <a:p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написал отрывок из «Левши».</a:t>
            </a:r>
          </a:p>
          <a:p>
            <a:r>
              <a:rPr lang="ru-RU" sz="2000" dirty="0" smtClean="0">
                <a:solidFill>
                  <a:srgbClr val="460000"/>
                </a:solidFill>
                <a:latin typeface="Trebuchet MS" pitchFamily="34" charset="0"/>
              </a:rPr>
              <a:t> Всего 2027 букв.</a:t>
            </a:r>
          </a:p>
          <a:p>
            <a:endParaRPr lang="ru-RU" dirty="0"/>
          </a:p>
        </p:txBody>
      </p:sp>
      <p:pic>
        <p:nvPicPr>
          <p:cNvPr id="9" name="Picture 7" descr="Рисовое зерныш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500438"/>
            <a:ext cx="4217612" cy="2767019"/>
          </a:xfrm>
          <a:prstGeom prst="rect">
            <a:avLst/>
          </a:prstGeom>
          <a:ln w="25400">
            <a:solidFill>
              <a:srgbClr val="86000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38" y="3523592"/>
            <a:ext cx="3810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1357298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Какой же он –</a:t>
            </a:r>
          </a:p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русский         </a:t>
            </a:r>
          </a:p>
          <a:p>
            <a:r>
              <a:rPr lang="ru-RU" sz="6000" b="1" dirty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народный</a:t>
            </a:r>
            <a:endParaRPr lang="ru-RU" sz="6000" b="1" dirty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характер? </a:t>
            </a:r>
            <a:endParaRPr lang="ru-RU" sz="60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8" descr="fot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785794"/>
            <a:ext cx="4500594" cy="4572032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pic>
        <p:nvPicPr>
          <p:cNvPr id="5" name="Picture 2" descr="http://static.trendwebsites.ru/images/usr/1625296301/TemplateFiles/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2286016" cy="1857368"/>
          </a:xfrm>
          <a:prstGeom prst="rect">
            <a:avLst/>
          </a:prstGeom>
          <a:noFill/>
        </p:spPr>
      </p:pic>
      <p:pic>
        <p:nvPicPr>
          <p:cNvPr id="62470" name="Picture 6" descr="http://static.trendwebsites.ru/images/usr/1625296301/TemplateFiles/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714356"/>
            <a:ext cx="1214446" cy="2263383"/>
          </a:xfrm>
          <a:prstGeom prst="rect">
            <a:avLst/>
          </a:prstGeom>
          <a:noFill/>
        </p:spPr>
      </p:pic>
      <p:pic>
        <p:nvPicPr>
          <p:cNvPr id="8" name="Рисунок 7" descr="91317183_704_SHahmatnuyy_stolik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071810"/>
            <a:ext cx="3071834" cy="2457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298" y="5643578"/>
            <a:ext cx="388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Работы  Владимира </a:t>
            </a:r>
            <a:r>
              <a:rPr lang="ru-RU" sz="2000" b="1" dirty="0" err="1" smtClean="0">
                <a:solidFill>
                  <a:srgbClr val="460000"/>
                </a:solidFill>
                <a:latin typeface="Trebuchet MS" pitchFamily="34" charset="0"/>
              </a:rPr>
              <a:t>Анискина</a:t>
            </a:r>
            <a:endParaRPr lang="ru-RU" sz="20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 descr="11_thumb_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18"/>
            <a:ext cx="3357586" cy="2236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744" y="642918"/>
            <a:ext cx="5214974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Мастера используют в работе разные материалы. В ход идут маковое зерно, рыбья чешуя, слоновая кость, швейная игла, косточки фруктов, рисовые зёрна, волосы, пылинки.</a:t>
            </a:r>
            <a:endParaRPr lang="ru-RU" sz="2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6" name="Рисунок 5" descr="aniskin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1643074" cy="23769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5286388"/>
            <a:ext cx="3000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Чебура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шка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и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крокоди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л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</a:p>
          <a:p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Ге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на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на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ма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ковом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зёрнышке</a:t>
            </a:r>
            <a:endParaRPr lang="ru-RU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9" name="Picture 6" descr="http://static.trendwebsites.ru/images/usr/1625296301/TemplateFiles/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1714512" cy="21842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00364" y="528638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Меда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ль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»Золотая звезда» на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ко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нском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во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лосе</a:t>
            </a:r>
            <a:endParaRPr lang="ru-RU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11" name="Рисунок 10" descr="496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3357562"/>
            <a:ext cx="2650119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7950" y="5357826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Вса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дник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в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иго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льном</a:t>
            </a:r>
            <a:r>
              <a:rPr lang="ru-RU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у</a:t>
            </a:r>
            <a:r>
              <a:rPr lang="ru-RU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b="1" dirty="0" err="1" smtClean="0">
                <a:solidFill>
                  <a:srgbClr val="460000"/>
                </a:solidFill>
                <a:latin typeface="Trebuchet MS" pitchFamily="34" charset="0"/>
              </a:rPr>
              <a:t>шке</a:t>
            </a:r>
            <a:endParaRPr lang="ru-RU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42844" y="642918"/>
            <a:ext cx="5715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Николай </a:t>
            </a:r>
            <a:r>
              <a:rPr lang="ru-RU" sz="2400" b="1" dirty="0" err="1" smtClean="0">
                <a:solidFill>
                  <a:srgbClr val="460000"/>
                </a:solidFill>
                <a:latin typeface="Trebuchet MS" pitchFamily="34" charset="0"/>
              </a:rPr>
              <a:t>Алду</a:t>
            </a:r>
            <a:r>
              <a:rPr lang="ru-RU" sz="2400" b="1" dirty="0" err="1" smtClean="0">
                <a:solidFill>
                  <a:srgbClr val="460000"/>
                </a:solidFill>
                <a:latin typeface="Times New Roman"/>
                <a:cs typeface="Times New Roman"/>
              </a:rPr>
              <a:t>́</a:t>
            </a:r>
            <a:r>
              <a:rPr lang="ru-RU" sz="2400" b="1" dirty="0" err="1" smtClean="0">
                <a:solidFill>
                  <a:srgbClr val="460000"/>
                </a:solidFill>
                <a:latin typeface="Trebuchet MS" pitchFamily="34" charset="0"/>
              </a:rPr>
              <a:t>нин</a:t>
            </a:r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изготовил крошечный танк, </a:t>
            </a:r>
            <a:r>
              <a:rPr lang="ru-RU" sz="2000" b="1" dirty="0">
                <a:solidFill>
                  <a:srgbClr val="460000"/>
                </a:solidFill>
                <a:latin typeface="Trebuchet MS" pitchFamily="34" charset="0"/>
              </a:rPr>
              <a:t>который 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установил </a:t>
            </a:r>
            <a:r>
              <a:rPr lang="ru-RU" sz="2000" b="1" dirty="0">
                <a:solidFill>
                  <a:srgbClr val="460000"/>
                </a:solidFill>
                <a:latin typeface="Trebuchet MS" pitchFamily="34" charset="0"/>
              </a:rPr>
              <a:t>на 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семечке </a:t>
            </a:r>
            <a:r>
              <a:rPr lang="ru-RU" sz="2000" b="1" dirty="0">
                <a:solidFill>
                  <a:srgbClr val="460000"/>
                </a:solidFill>
                <a:latin typeface="Trebuchet MS" pitchFamily="34" charset="0"/>
              </a:rPr>
              <a:t>от 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яблока. Длина танка </a:t>
            </a:r>
            <a:r>
              <a:rPr lang="ru-RU" sz="2000" b="1" dirty="0">
                <a:solidFill>
                  <a:srgbClr val="460000"/>
                </a:solidFill>
                <a:latin typeface="Trebuchet MS" pitchFamily="34" charset="0"/>
              </a:rPr>
              <a:t>– 2 </a:t>
            </a:r>
            <a:r>
              <a:rPr lang="ru-RU" sz="2000" b="1" dirty="0" smtClean="0">
                <a:solidFill>
                  <a:srgbClr val="460000"/>
                </a:solidFill>
                <a:latin typeface="Trebuchet MS" pitchFamily="34" charset="0"/>
              </a:rPr>
              <a:t>миллиметра.  В игольном ушке он разместил караван верблюдов.</a:t>
            </a:r>
            <a:endParaRPr lang="ru-RU" sz="20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335756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13" name="Рисунок 12" descr="178189_370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33958"/>
            <a:ext cx="2714644" cy="1808303"/>
          </a:xfrm>
          <a:prstGeom prst="rect">
            <a:avLst/>
          </a:prstGeom>
          <a:ln w="38100">
            <a:solidFill>
              <a:srgbClr val="860000"/>
            </a:solidFill>
          </a:ln>
        </p:spPr>
      </p:pic>
      <p:pic>
        <p:nvPicPr>
          <p:cNvPr id="15" name="Picture 10" descr="1320838236%5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2711999" cy="178595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9" name="Picture 2" descr="http://zateevo.ru/userfiles/image/WhoisWho/Aldunin/nicholaldunin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642919"/>
            <a:ext cx="2428892" cy="2249176"/>
          </a:xfrm>
          <a:prstGeom prst="rect">
            <a:avLst/>
          </a:prstGeom>
          <a:noFill/>
        </p:spPr>
      </p:pic>
      <p:pic>
        <p:nvPicPr>
          <p:cNvPr id="9222" name="Picture 6" descr="http://zateevo.ru/userfiles/image/WhoisWho/Aldunin/nicholaldunin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428868"/>
            <a:ext cx="2794624" cy="1847837"/>
          </a:xfrm>
          <a:prstGeom prst="rect">
            <a:avLst/>
          </a:prstGeom>
          <a:noFill/>
        </p:spPr>
      </p:pic>
      <p:pic>
        <p:nvPicPr>
          <p:cNvPr id="9224" name="Picture 8" descr="http://zateevo.ru/userfiles/image/WhoisWho/Aldunin/nicholaldunin_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143248"/>
            <a:ext cx="2877613" cy="2928958"/>
          </a:xfrm>
          <a:prstGeom prst="rect">
            <a:avLst/>
          </a:prstGeom>
          <a:noFill/>
        </p:spPr>
      </p:pic>
      <p:pic>
        <p:nvPicPr>
          <p:cNvPr id="9226" name="Picture 10" descr="http://zateevo.ru/userfiles/image/WhoisWho/Aldunin/nicholaldunin_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1" y="4357695"/>
            <a:ext cx="2714644" cy="1857388"/>
          </a:xfrm>
          <a:prstGeom prst="rect">
            <a:avLst/>
          </a:prstGeom>
          <a:noFill/>
        </p:spPr>
      </p:pic>
      <p:sp>
        <p:nvSpPr>
          <p:cNvPr id="14" name="Управляющая кнопка: в начало 13">
            <a:hlinkClick r:id="rId9" action="ppaction://hlinksldjump" highlightClick="1"/>
          </p:cNvPr>
          <p:cNvSpPr/>
          <p:nvPr/>
        </p:nvSpPr>
        <p:spPr>
          <a:xfrm>
            <a:off x="8137060" y="5709829"/>
            <a:ext cx="864096" cy="720080"/>
          </a:xfrm>
          <a:prstGeom prst="actionButtonBeginning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000108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Какой же он –</a:t>
            </a:r>
          </a:p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  русский      </a:t>
            </a:r>
          </a:p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  народный</a:t>
            </a:r>
          </a:p>
          <a:p>
            <a:r>
              <a:rPr lang="ru-RU" sz="6000" b="1" dirty="0" smtClean="0">
                <a:solidFill>
                  <a:srgbClr val="460000"/>
                </a:solidFill>
                <a:latin typeface="Trebuchet MS" pitchFamily="34" charset="0"/>
              </a:rPr>
              <a:t>    характер?</a:t>
            </a:r>
            <a:endParaRPr lang="ru-RU" sz="60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3862" y="1700808"/>
            <a:ext cx="69562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«человечина  душа»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любовь к Родине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   терпение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   смекалка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   честность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настойчивость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            вера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60000"/>
                </a:solidFill>
                <a:latin typeface="Trebuchet MS" pitchFamily="34" charset="0"/>
              </a:rPr>
              <a:t>Подберите ключевые слова</a:t>
            </a:r>
            <a:endParaRPr lang="ru-RU" sz="4000" b="1" dirty="0">
              <a:solidFill>
                <a:srgbClr val="8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4" name="Выноска со стрелкой вправо 3">
            <a:hlinkClick r:id="rId4" action="ppaction://hlinksldjump"/>
          </p:cNvPr>
          <p:cNvSpPr/>
          <p:nvPr/>
        </p:nvSpPr>
        <p:spPr>
          <a:xfrm>
            <a:off x="571472" y="707886"/>
            <a:ext cx="4864624" cy="2571756"/>
          </a:xfrm>
          <a:prstGeom prst="rightArrowCallout">
            <a:avLst>
              <a:gd name="adj1" fmla="val 25000"/>
              <a:gd name="adj2" fmla="val 26077"/>
              <a:gd name="adj3" fmla="val 30926"/>
              <a:gd name="adj4" fmla="val 64977"/>
            </a:avLst>
          </a:prstGeom>
          <a:solidFill>
            <a:srgbClr val="E0A2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46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Что хотел      сказать нам  автор? </a:t>
            </a:r>
            <a:endParaRPr lang="ru-RU" sz="3600" b="1" dirty="0">
              <a:solidFill>
                <a:srgbClr val="46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носка со стрелкой вниз 5">
            <a:hlinkClick r:id="rId5" action="ppaction://hlinksldjump"/>
          </p:cNvPr>
          <p:cNvSpPr/>
          <p:nvPr/>
        </p:nvSpPr>
        <p:spPr>
          <a:xfrm>
            <a:off x="6012160" y="785794"/>
            <a:ext cx="2988996" cy="3143272"/>
          </a:xfrm>
          <a:prstGeom prst="downArrowCallout">
            <a:avLst/>
          </a:prstGeom>
          <a:solidFill>
            <a:srgbClr val="E0A2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 </a:t>
            </a:r>
            <a:r>
              <a:rPr lang="ru-RU" sz="3200" b="1" dirty="0" smtClean="0">
                <a:solidFill>
                  <a:srgbClr val="460000"/>
                </a:solidFill>
                <a:latin typeface="Trebuchet MS" pitchFamily="34" charset="0"/>
              </a:rPr>
              <a:t>Левша –символ      </a:t>
            </a:r>
            <a:endParaRPr lang="ru-RU" sz="3200" b="1" dirty="0">
              <a:solidFill>
                <a:srgbClr val="460000"/>
              </a:solidFill>
              <a:latin typeface="Trebuchet MS" pitchFamily="34" charset="0"/>
            </a:endParaRPr>
          </a:p>
          <a:p>
            <a:pPr lvl="0" algn="ctr"/>
            <a:r>
              <a:rPr lang="ru-RU" sz="3200" b="1" dirty="0">
                <a:solidFill>
                  <a:srgbClr val="460000"/>
                </a:solidFill>
                <a:latin typeface="Trebuchet MS" pitchFamily="34" charset="0"/>
              </a:rPr>
              <a:t> русского  </a:t>
            </a:r>
          </a:p>
          <a:p>
            <a:pPr lvl="0" algn="ctr"/>
            <a:r>
              <a:rPr lang="ru-RU" sz="3200" b="1" dirty="0">
                <a:solidFill>
                  <a:srgbClr val="460000"/>
                </a:solidFill>
                <a:latin typeface="Trebuchet MS" pitchFamily="34" charset="0"/>
              </a:rPr>
              <a:t>  народа</a:t>
            </a:r>
          </a:p>
        </p:txBody>
      </p:sp>
      <p:sp>
        <p:nvSpPr>
          <p:cNvPr id="7" name="Выноска со стрелкой влево 6">
            <a:hlinkClick r:id="rId6" action="ppaction://hlinksldjump"/>
          </p:cNvPr>
          <p:cNvSpPr/>
          <p:nvPr/>
        </p:nvSpPr>
        <p:spPr>
          <a:xfrm>
            <a:off x="5786446" y="4071942"/>
            <a:ext cx="3214710" cy="2500330"/>
          </a:xfrm>
          <a:prstGeom prst="leftArrowCallout">
            <a:avLst/>
          </a:prstGeom>
          <a:solidFill>
            <a:srgbClr val="E0A2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История </a:t>
            </a:r>
          </a:p>
          <a:p>
            <a:pPr algn="ctr"/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в лицах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Выноска со стрелкой влево 7">
            <a:hlinkClick r:id="rId7" action="ppaction://hlinksldjump"/>
          </p:cNvPr>
          <p:cNvSpPr/>
          <p:nvPr/>
        </p:nvSpPr>
        <p:spPr>
          <a:xfrm>
            <a:off x="2857488" y="4071942"/>
            <a:ext cx="2857520" cy="2500330"/>
          </a:xfrm>
          <a:prstGeom prst="leftArrowCallout">
            <a:avLst/>
          </a:prstGeom>
          <a:solidFill>
            <a:srgbClr val="E0A248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460000"/>
                </a:solidFill>
                <a:latin typeface="Trebuchet MS" pitchFamily="34" charset="0"/>
              </a:rPr>
              <a:t>Совре-менные</a:t>
            </a:r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460000"/>
                </a:solidFill>
                <a:latin typeface="Trebuchet MS" pitchFamily="34" charset="0"/>
              </a:rPr>
              <a:t>левши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 flipH="1">
            <a:off x="571472" y="4214818"/>
            <a:ext cx="2143140" cy="2357454"/>
          </a:xfrm>
          <a:prstGeom prst="rect">
            <a:avLst/>
          </a:prstGeom>
          <a:solidFill>
            <a:srgbClr val="800000"/>
          </a:solidFill>
          <a:ln w="857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0A248"/>
                </a:solidFill>
                <a:latin typeface="Trebuchet MS" pitchFamily="34" charset="0"/>
              </a:rPr>
              <a:t>Русский</a:t>
            </a:r>
          </a:p>
          <a:p>
            <a:pPr algn="ctr"/>
            <a:r>
              <a:rPr lang="ru-RU" sz="2800" b="1" dirty="0" smtClean="0">
                <a:solidFill>
                  <a:srgbClr val="E0A248"/>
                </a:solidFill>
                <a:latin typeface="Trebuchet MS" pitchFamily="34" charset="0"/>
              </a:rPr>
              <a:t>народный </a:t>
            </a:r>
          </a:p>
          <a:p>
            <a:pPr algn="ctr"/>
            <a:r>
              <a:rPr lang="ru-RU" sz="2800" b="1" dirty="0" smtClean="0">
                <a:solidFill>
                  <a:srgbClr val="E0A248"/>
                </a:solidFill>
                <a:latin typeface="Trebuchet MS" pitchFamily="34" charset="0"/>
              </a:rPr>
              <a:t>Характер</a:t>
            </a:r>
            <a:endParaRPr lang="ru-RU" sz="2800" b="1" dirty="0">
              <a:solidFill>
                <a:srgbClr val="E0A248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60000"/>
                </a:solidFill>
                <a:latin typeface="Trebuchet MS" pitchFamily="34" charset="0"/>
              </a:rPr>
              <a:t> 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МАРШРУ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́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Т</a:t>
            </a:r>
            <a:endParaRPr lang="ru-RU" sz="2400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6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Что хотел сказать            </a:t>
            </a:r>
          </a:p>
          <a:p>
            <a:pPr lvl="0"/>
            <a:r>
              <a:rPr lang="ru-RU" sz="6000" b="1" dirty="0" smtClean="0">
                <a:solidFill>
                  <a:srgbClr val="6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    нам автор? </a:t>
            </a:r>
            <a:endParaRPr lang="ru-RU" sz="6000" b="1" dirty="0">
              <a:solidFill>
                <a:srgbClr val="6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3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496"/>
            <a:ext cx="4429156" cy="31578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1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857232"/>
            <a:ext cx="77153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Вспомним, о чём сказ?</a:t>
            </a:r>
            <a:r>
              <a:rPr lang="ru-RU" sz="4400" b="1" dirty="0" smtClean="0">
                <a:solidFill>
                  <a:srgbClr val="600000"/>
                </a:solidFill>
                <a:latin typeface="Trebuchet MS" pitchFamily="34" charset="0"/>
              </a:rPr>
              <a:t>     </a:t>
            </a:r>
          </a:p>
          <a:p>
            <a:r>
              <a:rPr lang="ru-RU" sz="4400" b="1" dirty="0" smtClean="0">
                <a:solidFill>
                  <a:srgbClr val="600000"/>
                </a:solidFill>
                <a:latin typeface="Trebuchet MS" pitchFamily="34" charset="0"/>
              </a:rPr>
              <a:t>    </a:t>
            </a:r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Составьте план сказа </a:t>
            </a:r>
          </a:p>
          <a:p>
            <a:r>
              <a:rPr lang="ru-RU" sz="4000" b="1" dirty="0" smtClean="0">
                <a:solidFill>
                  <a:srgbClr val="460000"/>
                </a:solidFill>
                <a:latin typeface="Trebuchet MS" pitchFamily="34" charset="0"/>
              </a:rPr>
              <a:t>     по картинкам.</a:t>
            </a:r>
            <a:endParaRPr lang="ru-RU" sz="4400" b="1" dirty="0" smtClean="0">
              <a:solidFill>
                <a:srgbClr val="460000"/>
              </a:solidFill>
              <a:latin typeface="Trebuchet MS" pitchFamily="34" charset="0"/>
            </a:endParaRP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   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  <p:pic>
        <p:nvPicPr>
          <p:cNvPr id="4" name="Picture 2" descr="http://dennimm.narod.ru/kukryniks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2805">
            <a:off x="1779609" y="3509134"/>
            <a:ext cx="1320257" cy="1672326"/>
          </a:xfrm>
          <a:prstGeom prst="rect">
            <a:avLst/>
          </a:prstGeom>
          <a:noFill/>
        </p:spPr>
      </p:pic>
      <p:pic>
        <p:nvPicPr>
          <p:cNvPr id="6" name="Picture 2" descr="http://dennimm.narod.ru/kukryniksy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5153">
            <a:off x="5373957" y="2804394"/>
            <a:ext cx="1181600" cy="1509002"/>
          </a:xfrm>
          <a:prstGeom prst="rect">
            <a:avLst/>
          </a:prstGeom>
          <a:noFill/>
        </p:spPr>
      </p:pic>
      <p:pic>
        <p:nvPicPr>
          <p:cNvPr id="7" name="Рисунок 6" descr="0018-019-Kukrynik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49543">
            <a:off x="6473995" y="3736937"/>
            <a:ext cx="1052526" cy="1379248"/>
          </a:xfrm>
          <a:prstGeom prst="rect">
            <a:avLst/>
          </a:prstGeom>
        </p:spPr>
      </p:pic>
      <p:pic>
        <p:nvPicPr>
          <p:cNvPr id="8" name="Picture 6" descr="Англичане стали звать государя во всякие свои цейгауз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643446"/>
            <a:ext cx="1825401" cy="1213683"/>
          </a:xfrm>
          <a:prstGeom prst="rect">
            <a:avLst/>
          </a:prstGeom>
          <a:noFill/>
        </p:spPr>
      </p:pic>
      <p:pic>
        <p:nvPicPr>
          <p:cNvPr id="9" name="Picture 2" descr="http://dennimm.narod.ru/kukryniksy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87195">
            <a:off x="3257660" y="3278819"/>
            <a:ext cx="1514697" cy="1184127"/>
          </a:xfrm>
          <a:prstGeom prst="rect">
            <a:avLst/>
          </a:prstGeom>
          <a:noFill/>
        </p:spPr>
      </p:pic>
      <p:pic>
        <p:nvPicPr>
          <p:cNvPr id="11" name="Picture 2" descr="http://dennimm.narod.ru/kukryniksy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643314"/>
            <a:ext cx="1357322" cy="1220066"/>
          </a:xfrm>
          <a:prstGeom prst="rect">
            <a:avLst/>
          </a:prstGeom>
          <a:noFill/>
        </p:spPr>
      </p:pic>
      <p:pic>
        <p:nvPicPr>
          <p:cNvPr id="12" name="Picture 4" descr="Платов и император Николай Павлович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4500570"/>
            <a:ext cx="1143008" cy="1535531"/>
          </a:xfrm>
          <a:prstGeom prst="rect">
            <a:avLst/>
          </a:prstGeom>
          <a:noFill/>
        </p:spPr>
      </p:pic>
      <p:pic>
        <p:nvPicPr>
          <p:cNvPr id="13" name="Picture 2" descr="http://dennimm.narod.ru/kukryniksy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69575">
            <a:off x="4168745" y="4743316"/>
            <a:ext cx="1088513" cy="1340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dennimm.narod.ru/kukryniks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308839" cy="54578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643050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Англичане дарят  русскому императору блоху</a:t>
            </a:r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  <a:cs typeface="Times New Roman"/>
              </a:rPr>
              <a:t>.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Платов и император Николай Павл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4200943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8715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 Николай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 Павлович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посылает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Платова в Тулу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dennimm.narod.ru/kukryniksy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4805365" cy="58240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371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Платов принимает   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работу мастеров    и  увозит    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   левшу </a:t>
            </a:r>
          </a:p>
          <a:p>
            <a:r>
              <a:rPr lang="ru-RU" sz="4400" b="1" dirty="0" smtClean="0">
                <a:solidFill>
                  <a:srgbClr val="460000"/>
                </a:solidFill>
                <a:latin typeface="Trebuchet MS" pitchFamily="34" charset="0"/>
              </a:rPr>
              <a:t>в Петербург</a:t>
            </a:r>
            <a:endParaRPr lang="ru-RU" sz="4400" b="1" dirty="0">
              <a:solidFill>
                <a:srgbClr val="46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684</Words>
  <Application>Microsoft Office PowerPoint</Application>
  <PresentationFormat>Экран (4:3)</PresentationFormat>
  <Paragraphs>197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987</cp:lastModifiedBy>
  <cp:revision>160</cp:revision>
  <dcterms:created xsi:type="dcterms:W3CDTF">2014-03-11T14:24:01Z</dcterms:created>
  <dcterms:modified xsi:type="dcterms:W3CDTF">2021-01-17T17:13:47Z</dcterms:modified>
</cp:coreProperties>
</file>